
<file path=[Content_Types].xml><?xml version="1.0" encoding="utf-8"?>
<Types xmlns="http://schemas.openxmlformats.org/package/2006/content-types">
  <Default Extension="bin" ContentType="audio/unknown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6" r:id="rId1"/>
  </p:sldMasterIdLst>
  <p:notesMasterIdLst>
    <p:notesMasterId r:id="rId10"/>
  </p:notesMasterIdLst>
  <p:sldIdLst>
    <p:sldId id="343" r:id="rId2"/>
    <p:sldId id="262" r:id="rId3"/>
    <p:sldId id="345" r:id="rId4"/>
    <p:sldId id="344" r:id="rId5"/>
    <p:sldId id="346" r:id="rId6"/>
    <p:sldId id="340" r:id="rId7"/>
    <p:sldId id="307" r:id="rId8"/>
    <p:sldId id="333" r:id="rId9"/>
  </p:sldIdLst>
  <p:sldSz cx="9144000" cy="5143500" type="screen16x9"/>
  <p:notesSz cx="6858000" cy="9144000"/>
  <p:embeddedFontLst>
    <p:embeddedFont>
      <p:font typeface="Abel" panose="02000506030000020004" pitchFamily="2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Edwardian Script ITC" panose="030303020407070D0804" pitchFamily="66" charset="77"/>
      <p:regular r:id="rId16"/>
    </p:embeddedFont>
    <p:embeddedFont>
      <p:font typeface="Frank Ruhl Libre" pitchFamily="2" charset="-79"/>
      <p:regular r:id="rId17"/>
      <p:bold r:id="rId18"/>
    </p:embeddedFont>
    <p:embeddedFont>
      <p:font typeface="Raleway" pitchFamily="2" charset="77"/>
      <p:regular r:id="rId19"/>
      <p:bold r:id="rId20"/>
      <p:italic r:id="rId21"/>
      <p:boldItalic r:id="rId22"/>
    </p:embeddedFont>
    <p:embeddedFont>
      <p:font typeface="Raleway Light" panose="020F0302020204030204" pitchFamily="34" charset="0"/>
      <p:regular r:id="rId23"/>
      <p:bold r:id="rId24"/>
      <p:italic r:id="rId25"/>
      <p:boldItalic r:id="rId26"/>
    </p:embeddedFont>
    <p:embeddedFont>
      <p:font typeface="Raleway SemiBold" panose="020F0502020204030204" pitchFamily="34" charset="0"/>
      <p:regular r:id="rId27"/>
      <p:bold r:id="rId28"/>
      <p:italic r:id="rId29"/>
      <p:boldItalic r:id="rId30"/>
    </p:embeddedFont>
    <p:embeddedFont>
      <p:font typeface="Walbaum Display" panose="02070503090703020303" pitchFamily="18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BD70"/>
    <a:srgbClr val="76A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363"/>
  </p:normalViewPr>
  <p:slideViewPr>
    <p:cSldViewPr snapToGrid="0">
      <p:cViewPr varScale="1">
        <p:scale>
          <a:sx n="101" d="100"/>
          <a:sy n="101" d="100"/>
        </p:scale>
        <p:origin x="142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21" Type="http://schemas.openxmlformats.org/officeDocument/2006/relationships/font" Target="fonts/font11.fntdata"/><Relationship Id="rId34" Type="http://schemas.openxmlformats.org/officeDocument/2006/relationships/font" Target="fonts/font24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4c7a52c69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24c7a52c69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24c7a52c69_0_1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24c7a52c69_0_1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76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24c7a52c69_0_1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24c7a52c69_0_1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08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24c7a52c69_0_1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24c7a52c69_0_1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41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24c7a52c69_0_1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24c7a52c69_0_1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795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88fb23f698_2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88fb23f698_2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287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1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560075" y="962103"/>
            <a:ext cx="45999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Google Shape;13;p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875" y="454375"/>
            <a:ext cx="548700" cy="190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+ Logo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7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400" y="454375"/>
            <a:ext cx="599175" cy="2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2964144" y="145264"/>
            <a:ext cx="34359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i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488292" y="1525533"/>
            <a:ext cx="8048100" cy="2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638667" y="4848819"/>
            <a:ext cx="1473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ctrTitle"/>
          </p:nvPr>
        </p:nvSpPr>
        <p:spPr>
          <a:xfrm>
            <a:off x="1362488" y="1515160"/>
            <a:ext cx="6419100" cy="15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 i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638667" y="4848819"/>
            <a:ext cx="1473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38100" marR="0" lvl="0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l" rtl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title" idx="2"/>
          </p:nvPr>
        </p:nvSpPr>
        <p:spPr>
          <a:xfrm>
            <a:off x="1426375" y="1469000"/>
            <a:ext cx="1522800" cy="7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subTitle" idx="1"/>
          </p:nvPr>
        </p:nvSpPr>
        <p:spPr>
          <a:xfrm>
            <a:off x="3529684" y="1469000"/>
            <a:ext cx="4295400" cy="7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title" idx="3"/>
          </p:nvPr>
        </p:nvSpPr>
        <p:spPr>
          <a:xfrm>
            <a:off x="1426375" y="2269125"/>
            <a:ext cx="1522800" cy="7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subTitle" idx="4"/>
          </p:nvPr>
        </p:nvSpPr>
        <p:spPr>
          <a:xfrm>
            <a:off x="3529684" y="2278450"/>
            <a:ext cx="4295400" cy="7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 idx="5"/>
          </p:nvPr>
        </p:nvSpPr>
        <p:spPr>
          <a:xfrm>
            <a:off x="1426375" y="3084779"/>
            <a:ext cx="15228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ubTitle" idx="6"/>
          </p:nvPr>
        </p:nvSpPr>
        <p:spPr>
          <a:xfrm>
            <a:off x="3529684" y="3084772"/>
            <a:ext cx="42954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 idx="7"/>
          </p:nvPr>
        </p:nvSpPr>
        <p:spPr>
          <a:xfrm>
            <a:off x="1426375" y="3899825"/>
            <a:ext cx="15228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ubTitle" idx="8"/>
          </p:nvPr>
        </p:nvSpPr>
        <p:spPr>
          <a:xfrm>
            <a:off x="3529684" y="3895499"/>
            <a:ext cx="42954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41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hyperlink" Target="http://www.roycelight.com/" TargetMode="External"/><Relationship Id="rId3" Type="http://schemas.openxmlformats.org/officeDocument/2006/relationships/image" Target="../media/image20.png"/><Relationship Id="rId7" Type="http://schemas.openxmlformats.org/officeDocument/2006/relationships/hyperlink" Target="YOUTUBE%20VIDEOS/RL%20Franchisee%20Program.mp4" TargetMode="External"/><Relationship Id="rId12" Type="http://schemas.openxmlformats.org/officeDocument/2006/relationships/hyperlink" Target="mailto:info@roycelight.com" TargetMode="External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5.jpeg"/><Relationship Id="rId5" Type="http://schemas.openxmlformats.org/officeDocument/2006/relationships/hyperlink" Target="http://https/www.instagram.com/roycelightingfranchise/" TargetMode="External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19" Type="http://schemas.openxmlformats.org/officeDocument/2006/relationships/image" Target="../media/image31.png"/><Relationship Id="rId4" Type="http://schemas.openxmlformats.org/officeDocument/2006/relationships/audio" Target="../media/audio1.bin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7;p11">
            <a:extLst>
              <a:ext uri="{FF2B5EF4-FFF2-40B4-BE49-F238E27FC236}">
                <a16:creationId xmlns:a16="http://schemas.microsoft.com/office/drawing/2014/main" id="{7423CF89-A9B8-6112-24B7-1166DBBFFF89}"/>
              </a:ext>
            </a:extLst>
          </p:cNvPr>
          <p:cNvSpPr/>
          <p:nvPr/>
        </p:nvSpPr>
        <p:spPr>
          <a:xfrm>
            <a:off x="6145634" y="0"/>
            <a:ext cx="2992966" cy="5143500"/>
          </a:xfrm>
          <a:prstGeom prst="rect">
            <a:avLst/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7C9C85-9F86-9294-1F30-FB9989A89829}"/>
              </a:ext>
            </a:extLst>
          </p:cNvPr>
          <p:cNvSpPr txBox="1"/>
          <p:nvPr/>
        </p:nvSpPr>
        <p:spPr>
          <a:xfrm>
            <a:off x="6541380" y="1848475"/>
            <a:ext cx="23342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Edwardian Script ITC" panose="030303020407070D0804" pitchFamily="66" charset="77"/>
              </a:rPr>
              <a:t>Information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Edwardian Script ITC" panose="030303020407070D0804" pitchFamily="66" charset="77"/>
              </a:rPr>
              <a:t>Deck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555D4C-88E9-0C7E-1176-D8EF4F7D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4445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37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925" y="0"/>
            <a:ext cx="3080075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16"/>
          <p:cNvCxnSpPr/>
          <p:nvPr/>
        </p:nvCxnSpPr>
        <p:spPr>
          <a:xfrm>
            <a:off x="637967" y="555901"/>
            <a:ext cx="4692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16"/>
          <p:cNvSpPr/>
          <p:nvPr/>
        </p:nvSpPr>
        <p:spPr>
          <a:xfrm>
            <a:off x="4685673" y="1817696"/>
            <a:ext cx="1773250" cy="17487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76A5AF"/>
                </a:solidFill>
                <a:latin typeface="Raleway Light"/>
                <a:ea typeface="Raleway Light"/>
                <a:cs typeface="Raleway Light"/>
                <a:sym typeface="Raleway Light"/>
              </a:rPr>
              <a:t>We are </a:t>
            </a:r>
            <a:r>
              <a:rPr lang="en" sz="1300" dirty="0">
                <a:solidFill>
                  <a:srgbClr val="76A5A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truthful and transparent </a:t>
            </a:r>
            <a:r>
              <a:rPr lang="en" sz="1300" dirty="0">
                <a:solidFill>
                  <a:srgbClr val="76A5AF"/>
                </a:solidFill>
                <a:latin typeface="Raleway Light"/>
                <a:cs typeface="Raleway Light"/>
                <a:sym typeface="Raleway SemiBold"/>
              </a:rPr>
              <a:t>in our interactions with customers.</a:t>
            </a:r>
            <a:r>
              <a:rPr lang="en" sz="1300" dirty="0">
                <a:solidFill>
                  <a:srgbClr val="76A5AF"/>
                </a:solidFill>
                <a:latin typeface="Raleway Light"/>
                <a:cs typeface="Raleway Light"/>
                <a:sym typeface="Raleway Light"/>
              </a:rPr>
              <a:t> </a:t>
            </a:r>
            <a:endParaRPr sz="1300" dirty="0">
              <a:solidFill>
                <a:srgbClr val="76A5AF"/>
              </a:solidFill>
              <a:latin typeface="Raleway Light"/>
              <a:cs typeface="Raleway Light"/>
            </a:endParaRPr>
          </a:p>
        </p:txBody>
      </p:sp>
      <p:sp>
        <p:nvSpPr>
          <p:cNvPr id="140" name="Google Shape;14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2</a:t>
            </a:fld>
            <a:endParaRPr>
              <a:solidFill>
                <a:srgbClr val="FFFFFF"/>
              </a:solidFill>
            </a:endParaRPr>
          </a:p>
        </p:txBody>
      </p:sp>
      <p:cxnSp>
        <p:nvCxnSpPr>
          <p:cNvPr id="142" name="Google Shape;142;p16"/>
          <p:cNvCxnSpPr>
            <a:cxnSpLocks/>
          </p:cNvCxnSpPr>
          <p:nvPr/>
        </p:nvCxnSpPr>
        <p:spPr>
          <a:xfrm>
            <a:off x="4472859" y="1849853"/>
            <a:ext cx="0" cy="1684418"/>
          </a:xfrm>
          <a:prstGeom prst="straightConnector1">
            <a:avLst/>
          </a:prstGeom>
          <a:noFill/>
          <a:ln w="19050" cap="flat" cmpd="sng">
            <a:solidFill>
              <a:srgbClr val="B7B7B7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9A22383-ECD8-0E30-AF96-BC4C85BFDCEC}"/>
              </a:ext>
            </a:extLst>
          </p:cNvPr>
          <p:cNvSpPr txBox="1"/>
          <p:nvPr/>
        </p:nvSpPr>
        <p:spPr>
          <a:xfrm>
            <a:off x="1394654" y="84444"/>
            <a:ext cx="2147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2400" dirty="0">
                <a:latin typeface="Raleway Light"/>
                <a:ea typeface="Raleway Light"/>
                <a:cs typeface="Raleway Light"/>
                <a:sym typeface="Raleway Light"/>
              </a:rPr>
              <a:t>About ROYCE</a:t>
            </a:r>
          </a:p>
        </p:txBody>
      </p:sp>
      <p:sp>
        <p:nvSpPr>
          <p:cNvPr id="3" name="Google Shape;76;p13">
            <a:extLst>
              <a:ext uri="{FF2B5EF4-FFF2-40B4-BE49-F238E27FC236}">
                <a16:creationId xmlns:a16="http://schemas.microsoft.com/office/drawing/2014/main" id="{742E1634-D885-ACB6-5886-7594B0521997}"/>
              </a:ext>
            </a:extLst>
          </p:cNvPr>
          <p:cNvSpPr txBox="1">
            <a:spLocks/>
          </p:cNvSpPr>
          <p:nvPr/>
        </p:nvSpPr>
        <p:spPr>
          <a:xfrm>
            <a:off x="594002" y="691230"/>
            <a:ext cx="3864327" cy="36444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1000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We come with an experience of about 35 years in lighting business. </a:t>
            </a:r>
            <a:r>
              <a:rPr lang="en-US" sz="1000" b="1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Royce </a:t>
            </a:r>
            <a:r>
              <a:rPr lang="en-US" sz="1000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started out as a lighting store in the neighborhood and today it is catering all sorts of requirement for Industrial, commercial and residential clients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1000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We provide countless options ranging from classic chandeliers to contemporary shades and LED bulbs, we help find exactly what one is looking for.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1000" b="1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Royce</a:t>
            </a:r>
            <a:r>
              <a:rPr lang="en-US" sz="1000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 is also into manufacturing of etched and UV printed glass, LED mirrors using ultra modern technology and smart home systems for your home security.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1000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Our</a:t>
            </a:r>
            <a:r>
              <a:rPr lang="en-US" sz="1000" b="1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 </a:t>
            </a:r>
            <a:r>
              <a:rPr lang="en-US" sz="1000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group company </a:t>
            </a:r>
            <a:r>
              <a:rPr lang="en-US" sz="1000" b="1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Royce furnishing </a:t>
            </a:r>
            <a:r>
              <a:rPr lang="en-US" sz="1000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has a wide range of furnishing products for Hotels, Motels, resorts etc. comprising of both hard and soft furnishing, crockery, cutlery, linen, amenities. </a:t>
            </a:r>
            <a:endParaRPr lang="en-US" sz="1000" b="1" dirty="0">
              <a:solidFill>
                <a:schemeClr val="dk1"/>
              </a:solidFill>
              <a:latin typeface="Raleway Light"/>
              <a:cs typeface="Raleway Light"/>
              <a:sym typeface="Abel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1000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Royce Signs exclusively manufactures signages of various sizes, quality, material both indoor and outdoor.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1000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Our approach is to demonstrate with practicality how solutions shine through. The philosophy includes practical solutions, professional training and personalized service.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1000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We believe in making good things happen, the way you want. 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1000" dirty="0">
                <a:solidFill>
                  <a:schemeClr val="dk1"/>
                </a:solidFill>
                <a:latin typeface="Raleway Light"/>
                <a:cs typeface="Raleway Light"/>
                <a:sym typeface="Abel"/>
              </a:rPr>
              <a:t>We enjoy helping our customers find the perfect solution for desired style and budget.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endParaRPr lang="en-US" sz="1000" dirty="0">
              <a:solidFill>
                <a:schemeClr val="dk1"/>
              </a:solidFill>
              <a:latin typeface="Raleway Light"/>
              <a:cs typeface="Raleway Light"/>
              <a:sym typeface="Abel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br>
              <a:rPr lang="en-US" sz="1500" dirty="0">
                <a:solidFill>
                  <a:srgbClr val="585858"/>
                </a:solidFill>
                <a:latin typeface="Abel" charset="0"/>
                <a:ea typeface="Abel"/>
                <a:cs typeface="Abel"/>
                <a:sym typeface="Abel"/>
              </a:rPr>
            </a:br>
            <a:endParaRPr lang="en-US" sz="1500" dirty="0">
              <a:solidFill>
                <a:srgbClr val="585858"/>
              </a:solidFill>
              <a:latin typeface="Abel" charset="0"/>
              <a:ea typeface="Abel"/>
              <a:cs typeface="Abel"/>
              <a:sym typeface="Abel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bel"/>
              <a:buNone/>
              <a:tabLst/>
              <a:defRPr/>
            </a:pP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</a:b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24C49-6D4E-03E5-7EBF-9A98157ECC9B}"/>
              </a:ext>
            </a:extLst>
          </p:cNvPr>
          <p:cNvSpPr txBox="1"/>
          <p:nvPr/>
        </p:nvSpPr>
        <p:spPr>
          <a:xfrm>
            <a:off x="620160" y="4577966"/>
            <a:ext cx="10406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DFBD70"/>
                </a:solidFill>
                <a:latin typeface="Walbaum Display" panose="02070503090703020303" pitchFamily="18" charset="0"/>
              </a:rPr>
              <a:t>ROYCE Lighting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9851E-14CD-ED40-E84F-9D59B1DB167C}"/>
              </a:ext>
            </a:extLst>
          </p:cNvPr>
          <p:cNvSpPr txBox="1"/>
          <p:nvPr/>
        </p:nvSpPr>
        <p:spPr>
          <a:xfrm>
            <a:off x="1581060" y="4577966"/>
            <a:ext cx="1162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latin typeface="Walbaum Display" panose="02070503090703020303" pitchFamily="18" charset="0"/>
              </a:defRPr>
            </a:lvl1pPr>
          </a:lstStyle>
          <a:p>
            <a:r>
              <a:rPr lang="en-US" sz="900" dirty="0">
                <a:solidFill>
                  <a:srgbClr val="DFBD70"/>
                </a:solidFill>
              </a:rPr>
              <a:t>ROYCE Furnishing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B4CFC0-72B6-E9CF-48BC-6BC526EFEB06}"/>
              </a:ext>
            </a:extLst>
          </p:cNvPr>
          <p:cNvSpPr txBox="1"/>
          <p:nvPr/>
        </p:nvSpPr>
        <p:spPr>
          <a:xfrm>
            <a:off x="4140900" y="4577966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DFBD70"/>
                </a:solidFill>
                <a:latin typeface="Walbaum Display" panose="02070503090703020303" pitchFamily="18" charset="0"/>
              </a:rPr>
              <a:t>ROYCE</a:t>
            </a:r>
            <a:r>
              <a:rPr lang="en-US" sz="900" dirty="0">
                <a:solidFill>
                  <a:srgbClr val="DFBD70"/>
                </a:solidFill>
              </a:rPr>
              <a:t> </a:t>
            </a:r>
            <a:r>
              <a:rPr lang="en-US" sz="900" dirty="0">
                <a:solidFill>
                  <a:srgbClr val="DFBD70"/>
                </a:solidFill>
                <a:latin typeface="Walbaum Display" panose="02070503090703020303" pitchFamily="18" charset="0"/>
              </a:rPr>
              <a:t>Signs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F61FE-4FAE-AA4A-F1CF-85A4169056EC}"/>
              </a:ext>
            </a:extLst>
          </p:cNvPr>
          <p:cNvSpPr txBox="1"/>
          <p:nvPr/>
        </p:nvSpPr>
        <p:spPr>
          <a:xfrm>
            <a:off x="2660325" y="4587599"/>
            <a:ext cx="16337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DFBD70"/>
                </a:solidFill>
                <a:latin typeface="Walbaum Display" panose="02070503090703020303" pitchFamily="18" charset="0"/>
              </a:rPr>
              <a:t>ROYCE</a:t>
            </a:r>
            <a:r>
              <a:rPr lang="en-US" sz="900" dirty="0">
                <a:solidFill>
                  <a:srgbClr val="DFBD70"/>
                </a:solidFill>
              </a:rPr>
              <a:t> </a:t>
            </a:r>
            <a:r>
              <a:rPr lang="en-US" sz="900" dirty="0">
                <a:solidFill>
                  <a:srgbClr val="DFBD70"/>
                </a:solidFill>
                <a:latin typeface="Walbaum Display" panose="02070503090703020303" pitchFamily="18" charset="0"/>
              </a:rPr>
              <a:t>Global Technologies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9828F-B3DD-7284-FEEC-4AE80AC098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8" y="4553507"/>
            <a:ext cx="421266" cy="549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00D89C-FB90-89AA-4E3A-700AF710A942}"/>
              </a:ext>
            </a:extLst>
          </p:cNvPr>
          <p:cNvSpPr txBox="1"/>
          <p:nvPr/>
        </p:nvSpPr>
        <p:spPr>
          <a:xfrm>
            <a:off x="4888496" y="4568333"/>
            <a:ext cx="9332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srgbClr val="DFBD70"/>
                </a:solidFill>
                <a:latin typeface="Walbaum Display" panose="02070503090703020303" pitchFamily="18" charset="0"/>
              </a:rPr>
              <a:t>Elegante</a:t>
            </a:r>
            <a:r>
              <a:rPr lang="en-US" sz="900" dirty="0">
                <a:solidFill>
                  <a:srgbClr val="DFBD70"/>
                </a:solidFill>
                <a:latin typeface="Walbaum Display" panose="02070503090703020303" pitchFamily="18" charset="0"/>
              </a:rPr>
              <a:t> Glass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71;p12">
            <a:extLst>
              <a:ext uri="{FF2B5EF4-FFF2-40B4-BE49-F238E27FC236}">
                <a16:creationId xmlns:a16="http://schemas.microsoft.com/office/drawing/2014/main" id="{55C75A2B-6CEE-9182-40C9-D83570D95702}"/>
              </a:ext>
            </a:extLst>
          </p:cNvPr>
          <p:cNvCxnSpPr/>
          <p:nvPr/>
        </p:nvCxnSpPr>
        <p:spPr>
          <a:xfrm rot="10800000">
            <a:off x="87005" y="680029"/>
            <a:ext cx="2214900" cy="0"/>
          </a:xfrm>
          <a:prstGeom prst="straightConnector1">
            <a:avLst/>
          </a:prstGeom>
          <a:noFill/>
          <a:ln w="19050" cap="flat" cmpd="sng">
            <a:solidFill>
              <a:srgbClr val="76A5A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7C25A9C-2700-BE39-F938-F572BFF30F3A}"/>
              </a:ext>
            </a:extLst>
          </p:cNvPr>
          <p:cNvSpPr txBox="1"/>
          <p:nvPr/>
        </p:nvSpPr>
        <p:spPr>
          <a:xfrm>
            <a:off x="188208" y="84662"/>
            <a:ext cx="201249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3400" dirty="0">
                <a:latin typeface="Raleway Light"/>
                <a:ea typeface="Raleway Light"/>
                <a:cs typeface="Raleway Light"/>
                <a:sym typeface="Raleway Light"/>
              </a:rPr>
              <a:t>Signages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6804A6-8723-AE61-4FBE-0D0D31DCD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69" y="1328173"/>
            <a:ext cx="4933950" cy="28181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366014-1A09-6061-D1F3-59248BC87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619" y="1328173"/>
            <a:ext cx="2230839" cy="28181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B56F52-24BC-DA94-BB71-FECE15CC55D8}"/>
              </a:ext>
            </a:extLst>
          </p:cNvPr>
          <p:cNvSpPr txBox="1"/>
          <p:nvPr/>
        </p:nvSpPr>
        <p:spPr>
          <a:xfrm>
            <a:off x="523586" y="701930"/>
            <a:ext cx="133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76A5AF"/>
                </a:solidFill>
                <a:latin typeface="Raleway Light"/>
                <a:cs typeface="Raleway Light"/>
              </a:rPr>
              <a:t>OUTDOOR</a:t>
            </a:r>
          </a:p>
        </p:txBody>
      </p:sp>
    </p:spTree>
    <p:extLst>
      <p:ext uri="{BB962C8B-B14F-4D97-AF65-F5344CB8AC3E}">
        <p14:creationId xmlns:p14="http://schemas.microsoft.com/office/powerpoint/2010/main" val="282344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71;p12">
            <a:extLst>
              <a:ext uri="{FF2B5EF4-FFF2-40B4-BE49-F238E27FC236}">
                <a16:creationId xmlns:a16="http://schemas.microsoft.com/office/drawing/2014/main" id="{55C75A2B-6CEE-9182-40C9-D83570D95702}"/>
              </a:ext>
            </a:extLst>
          </p:cNvPr>
          <p:cNvCxnSpPr/>
          <p:nvPr/>
        </p:nvCxnSpPr>
        <p:spPr>
          <a:xfrm rot="10800000">
            <a:off x="87005" y="680029"/>
            <a:ext cx="2214900" cy="0"/>
          </a:xfrm>
          <a:prstGeom prst="straightConnector1">
            <a:avLst/>
          </a:prstGeom>
          <a:noFill/>
          <a:ln w="19050" cap="flat" cmpd="sng">
            <a:solidFill>
              <a:srgbClr val="76A5A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7C25A9C-2700-BE39-F938-F572BFF30F3A}"/>
              </a:ext>
            </a:extLst>
          </p:cNvPr>
          <p:cNvSpPr txBox="1"/>
          <p:nvPr/>
        </p:nvSpPr>
        <p:spPr>
          <a:xfrm>
            <a:off x="188208" y="84662"/>
            <a:ext cx="201249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3400" dirty="0">
                <a:latin typeface="Raleway Light"/>
                <a:ea typeface="Raleway Light"/>
                <a:cs typeface="Raleway Light"/>
                <a:sym typeface="Raleway Light"/>
              </a:rPr>
              <a:t>Signages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70662E-BE4F-0E1D-D6BD-65A677B33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781" y="1295582"/>
            <a:ext cx="3649395" cy="3043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50AA3E-7B97-3EDB-8506-07E186D51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11"/>
          <a:stretch/>
        </p:blipFill>
        <p:spPr>
          <a:xfrm>
            <a:off x="412194" y="1295582"/>
            <a:ext cx="4441386" cy="30435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4D2BED-29C0-A278-E31B-8FA61C941912}"/>
              </a:ext>
            </a:extLst>
          </p:cNvPr>
          <p:cNvSpPr txBox="1"/>
          <p:nvPr/>
        </p:nvSpPr>
        <p:spPr>
          <a:xfrm>
            <a:off x="523586" y="701930"/>
            <a:ext cx="133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76A5AF"/>
                </a:solidFill>
                <a:latin typeface="Raleway Light"/>
                <a:cs typeface="Raleway Light"/>
              </a:rPr>
              <a:t>OUTDOOR</a:t>
            </a:r>
          </a:p>
        </p:txBody>
      </p:sp>
    </p:spTree>
    <p:extLst>
      <p:ext uri="{BB962C8B-B14F-4D97-AF65-F5344CB8AC3E}">
        <p14:creationId xmlns:p14="http://schemas.microsoft.com/office/powerpoint/2010/main" val="174855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71;p12">
            <a:extLst>
              <a:ext uri="{FF2B5EF4-FFF2-40B4-BE49-F238E27FC236}">
                <a16:creationId xmlns:a16="http://schemas.microsoft.com/office/drawing/2014/main" id="{55C75A2B-6CEE-9182-40C9-D83570D95702}"/>
              </a:ext>
            </a:extLst>
          </p:cNvPr>
          <p:cNvCxnSpPr/>
          <p:nvPr/>
        </p:nvCxnSpPr>
        <p:spPr>
          <a:xfrm rot="10800000">
            <a:off x="87005" y="680029"/>
            <a:ext cx="2214900" cy="0"/>
          </a:xfrm>
          <a:prstGeom prst="straightConnector1">
            <a:avLst/>
          </a:prstGeom>
          <a:noFill/>
          <a:ln w="19050" cap="flat" cmpd="sng">
            <a:solidFill>
              <a:srgbClr val="76A5A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7C25A9C-2700-BE39-F938-F572BFF30F3A}"/>
              </a:ext>
            </a:extLst>
          </p:cNvPr>
          <p:cNvSpPr txBox="1"/>
          <p:nvPr/>
        </p:nvSpPr>
        <p:spPr>
          <a:xfrm>
            <a:off x="188208" y="84662"/>
            <a:ext cx="201249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3400" dirty="0">
                <a:latin typeface="Raleway Light"/>
                <a:ea typeface="Raleway Light"/>
                <a:cs typeface="Raleway Light"/>
                <a:sym typeface="Raleway Light"/>
              </a:rPr>
              <a:t>Signages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D2BED-29C0-A278-E31B-8FA61C941912}"/>
              </a:ext>
            </a:extLst>
          </p:cNvPr>
          <p:cNvSpPr txBox="1"/>
          <p:nvPr/>
        </p:nvSpPr>
        <p:spPr>
          <a:xfrm>
            <a:off x="523586" y="701930"/>
            <a:ext cx="133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76A5AF"/>
                </a:solidFill>
                <a:latin typeface="Raleway Light"/>
                <a:cs typeface="Raleway Light"/>
              </a:rPr>
              <a:t>OUTDOOR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F06C79-5B94-ADCB-B9BF-CEE81FD62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86" y="1666440"/>
            <a:ext cx="3807114" cy="28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3EC0BE3-831C-E9FC-B4C3-FD13975F1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53" y="1000753"/>
            <a:ext cx="4170361" cy="251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71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71;p12">
            <a:extLst>
              <a:ext uri="{FF2B5EF4-FFF2-40B4-BE49-F238E27FC236}">
                <a16:creationId xmlns:a16="http://schemas.microsoft.com/office/drawing/2014/main" id="{55C75A2B-6CEE-9182-40C9-D83570D95702}"/>
              </a:ext>
            </a:extLst>
          </p:cNvPr>
          <p:cNvCxnSpPr/>
          <p:nvPr/>
        </p:nvCxnSpPr>
        <p:spPr>
          <a:xfrm rot="10800000">
            <a:off x="87005" y="680029"/>
            <a:ext cx="2214900" cy="0"/>
          </a:xfrm>
          <a:prstGeom prst="straightConnector1">
            <a:avLst/>
          </a:prstGeom>
          <a:noFill/>
          <a:ln w="19050" cap="flat" cmpd="sng">
            <a:solidFill>
              <a:srgbClr val="76A5A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7C25A9C-2700-BE39-F938-F572BFF30F3A}"/>
              </a:ext>
            </a:extLst>
          </p:cNvPr>
          <p:cNvSpPr txBox="1"/>
          <p:nvPr/>
        </p:nvSpPr>
        <p:spPr>
          <a:xfrm>
            <a:off x="188208" y="84662"/>
            <a:ext cx="201249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3400" dirty="0">
                <a:latin typeface="Raleway Light"/>
                <a:ea typeface="Raleway Light"/>
                <a:cs typeface="Raleway Light"/>
                <a:sym typeface="Raleway Light"/>
              </a:rPr>
              <a:t>Signages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C54A59-127E-A380-9AFC-4EB9747586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53" y="1662545"/>
            <a:ext cx="3090017" cy="3208450"/>
          </a:xfrm>
          <a:prstGeom prst="rect">
            <a:avLst/>
          </a:prstGeom>
        </p:spPr>
      </p:pic>
      <p:pic>
        <p:nvPicPr>
          <p:cNvPr id="35842" name="Picture 2" descr="Hotel Door sign">
            <a:extLst>
              <a:ext uri="{FF2B5EF4-FFF2-40B4-BE49-F238E27FC236}">
                <a16:creationId xmlns:a16="http://schemas.microsoft.com/office/drawing/2014/main" id="{D2A73574-AC0B-EF6D-8F08-C3793067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8594" y="436727"/>
            <a:ext cx="1766113" cy="176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2EC4FE-E803-9C53-7AE8-FA0FADF457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692" y="2349158"/>
            <a:ext cx="2243282" cy="2243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B9D23D-74ED-E107-85DD-012F267442D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954" y="2202840"/>
            <a:ext cx="2858738" cy="2668155"/>
          </a:xfrm>
          <a:prstGeom prst="rect">
            <a:avLst/>
          </a:prstGeom>
        </p:spPr>
      </p:pic>
      <p:pic>
        <p:nvPicPr>
          <p:cNvPr id="35844" name="Picture 4" descr="Fire Emergency Exit Sign, LED Exit Sign, Emergency Safety Light Green Light  with Transparent Panel or PVC Sticker - China LED and Acrylic Panel">
            <a:extLst>
              <a:ext uri="{FF2B5EF4-FFF2-40B4-BE49-F238E27FC236}">
                <a16:creationId xmlns:a16="http://schemas.microsoft.com/office/drawing/2014/main" id="{F3D5F0AE-6EC0-309A-1FFB-72728148B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4347" y="571158"/>
            <a:ext cx="2540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38A5B-F81B-56D4-1F5A-20E195AE03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8" y="4553507"/>
            <a:ext cx="421266" cy="549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775BA-B652-BC00-37C1-BD2B315D9E8D}"/>
              </a:ext>
            </a:extLst>
          </p:cNvPr>
          <p:cNvSpPr txBox="1"/>
          <p:nvPr/>
        </p:nvSpPr>
        <p:spPr>
          <a:xfrm>
            <a:off x="651025" y="701930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76A5AF"/>
                </a:solidFill>
                <a:latin typeface="Raleway Light"/>
                <a:cs typeface="Raleway Light"/>
              </a:rPr>
              <a:t>INDOOR</a:t>
            </a:r>
          </a:p>
        </p:txBody>
      </p:sp>
    </p:spTree>
    <p:extLst>
      <p:ext uri="{BB962C8B-B14F-4D97-AF65-F5344CB8AC3E}">
        <p14:creationId xmlns:p14="http://schemas.microsoft.com/office/powerpoint/2010/main" val="405778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DE5555-6E81-CE87-C4E7-9098829AEC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98" y="1025236"/>
            <a:ext cx="8332293" cy="1048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7C282-F358-08FC-AC5F-15D7F5863E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73" y="2205019"/>
            <a:ext cx="8397118" cy="1205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02863-AC2D-E09C-4024-B7E3E3643B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41" y="3541689"/>
            <a:ext cx="8397118" cy="1205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2D4C73-301E-8421-3D84-DAF2934F6ACC}"/>
              </a:ext>
            </a:extLst>
          </p:cNvPr>
          <p:cNvSpPr txBox="1"/>
          <p:nvPr/>
        </p:nvSpPr>
        <p:spPr>
          <a:xfrm>
            <a:off x="4031025" y="655904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76A5AF"/>
                </a:solidFill>
                <a:latin typeface="Raleway Light"/>
                <a:cs typeface="Raleway Light"/>
              </a:rPr>
              <a:t>CLIENTS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D4E50B-20FC-1BD5-BE41-13F23C03E8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8" y="4553507"/>
            <a:ext cx="421266" cy="5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0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FC6916-902C-8D3C-5158-521EF8ED58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528" y="1838098"/>
            <a:ext cx="338210" cy="338210"/>
          </a:xfrm>
          <a:prstGeom prst="rect">
            <a:avLst/>
          </a:prstGeom>
        </p:spPr>
      </p:pic>
      <p:pic>
        <p:nvPicPr>
          <p:cNvPr id="3" name="Picture 2">
            <a:hlinkClick r:id="rId5">
              <a:snd r:embed="rId4" name="camera.wav"/>
            </a:hlinkClick>
            <a:extLst>
              <a:ext uri="{FF2B5EF4-FFF2-40B4-BE49-F238E27FC236}">
                <a16:creationId xmlns:a16="http://schemas.microsoft.com/office/drawing/2014/main" id="{80994DC9-C1BF-8BE4-463B-E4FA0A8F8E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285" y="2851772"/>
            <a:ext cx="342453" cy="342453"/>
          </a:xfrm>
          <a:prstGeom prst="rect">
            <a:avLst/>
          </a:prstGeom>
        </p:spPr>
      </p:pic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FBA2F730-9B08-4E76-485A-6CCA3E8097D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685" y="2460708"/>
            <a:ext cx="327053" cy="401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A75DB-203C-FDC5-4C55-12C0DBC0ACB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528" y="2176308"/>
            <a:ext cx="338210" cy="33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C1F236-8A5B-E263-F203-6CEEA15BED6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528" y="1499888"/>
            <a:ext cx="338210" cy="338210"/>
          </a:xfrm>
          <a:prstGeom prst="rect">
            <a:avLst/>
          </a:prstGeom>
        </p:spPr>
      </p:pic>
      <p:sp>
        <p:nvSpPr>
          <p:cNvPr id="10" name="Google Shape;14220;p87">
            <a:extLst>
              <a:ext uri="{FF2B5EF4-FFF2-40B4-BE49-F238E27FC236}">
                <a16:creationId xmlns:a16="http://schemas.microsoft.com/office/drawing/2014/main" id="{80467AD9-BA39-75B7-6B12-FBA373248BF9}"/>
              </a:ext>
            </a:extLst>
          </p:cNvPr>
          <p:cNvSpPr/>
          <p:nvPr/>
        </p:nvSpPr>
        <p:spPr>
          <a:xfrm>
            <a:off x="4965055" y="3570856"/>
            <a:ext cx="310177" cy="355119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4239;p87">
            <a:extLst>
              <a:ext uri="{FF2B5EF4-FFF2-40B4-BE49-F238E27FC236}">
                <a16:creationId xmlns:a16="http://schemas.microsoft.com/office/drawing/2014/main" id="{E9BA7E2E-9248-ED61-E681-8D0F172B8EA7}"/>
              </a:ext>
            </a:extLst>
          </p:cNvPr>
          <p:cNvGrpSpPr/>
          <p:nvPr/>
        </p:nvGrpSpPr>
        <p:grpSpPr>
          <a:xfrm>
            <a:off x="6015202" y="3570880"/>
            <a:ext cx="310491" cy="354727"/>
            <a:chOff x="4201447" y="3817349"/>
            <a:chExt cx="346024" cy="345674"/>
          </a:xfrm>
          <a:solidFill>
            <a:srgbClr val="FFFFFF"/>
          </a:solidFill>
        </p:grpSpPr>
        <p:sp>
          <p:nvSpPr>
            <p:cNvPr id="12" name="Google Shape;14240;p87">
              <a:extLst>
                <a:ext uri="{FF2B5EF4-FFF2-40B4-BE49-F238E27FC236}">
                  <a16:creationId xmlns:a16="http://schemas.microsoft.com/office/drawing/2014/main" id="{68F7901B-FD41-1341-5A76-03C7F3A4890F}"/>
                </a:ext>
              </a:extLst>
            </p:cNvPr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241;p87">
              <a:extLst>
                <a:ext uri="{FF2B5EF4-FFF2-40B4-BE49-F238E27FC236}">
                  <a16:creationId xmlns:a16="http://schemas.microsoft.com/office/drawing/2014/main" id="{B03FC728-CD0A-8C53-39DE-DF780857A7D8}"/>
                </a:ext>
              </a:extLst>
            </p:cNvPr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4246;p87">
            <a:extLst>
              <a:ext uri="{FF2B5EF4-FFF2-40B4-BE49-F238E27FC236}">
                <a16:creationId xmlns:a16="http://schemas.microsoft.com/office/drawing/2014/main" id="{7A2BC04B-7867-8EA2-1AA9-2F69DA8B89A4}"/>
              </a:ext>
            </a:extLst>
          </p:cNvPr>
          <p:cNvGrpSpPr/>
          <p:nvPr/>
        </p:nvGrpSpPr>
        <p:grpSpPr>
          <a:xfrm>
            <a:off x="6367849" y="3557408"/>
            <a:ext cx="310148" cy="354727"/>
            <a:chOff x="5549861" y="3817349"/>
            <a:chExt cx="345642" cy="345674"/>
          </a:xfrm>
          <a:solidFill>
            <a:srgbClr val="FFFFFF"/>
          </a:solidFill>
        </p:grpSpPr>
        <p:sp>
          <p:nvSpPr>
            <p:cNvPr id="16" name="Google Shape;14247;p87">
              <a:extLst>
                <a:ext uri="{FF2B5EF4-FFF2-40B4-BE49-F238E27FC236}">
                  <a16:creationId xmlns:a16="http://schemas.microsoft.com/office/drawing/2014/main" id="{0C42E0DA-343A-7F3E-3554-AFC57B86BF9C}"/>
                </a:ext>
              </a:extLst>
            </p:cNvPr>
            <p:cNvSpPr/>
            <p:nvPr/>
          </p:nvSpPr>
          <p:spPr>
            <a:xfrm>
              <a:off x="5549861" y="3817349"/>
              <a:ext cx="345642" cy="345674"/>
            </a:xfrm>
            <a:custGeom>
              <a:avLst/>
              <a:gdLst/>
              <a:ahLst/>
              <a:cxnLst/>
              <a:rect l="l" t="t" r="r" b="b"/>
              <a:pathLst>
                <a:path w="10859" h="10860" extrusionOk="0">
                  <a:moveTo>
                    <a:pt x="5429" y="334"/>
                  </a:moveTo>
                  <a:cubicBezTo>
                    <a:pt x="8239" y="334"/>
                    <a:pt x="10513" y="2608"/>
                    <a:pt x="10513" y="5430"/>
                  </a:cubicBezTo>
                  <a:cubicBezTo>
                    <a:pt x="10513" y="8240"/>
                    <a:pt x="8227" y="10514"/>
                    <a:pt x="5429" y="10514"/>
                  </a:cubicBezTo>
                  <a:cubicBezTo>
                    <a:pt x="2619" y="10514"/>
                    <a:pt x="333" y="8240"/>
                    <a:pt x="333" y="5430"/>
                  </a:cubicBezTo>
                  <a:cubicBezTo>
                    <a:pt x="333" y="2608"/>
                    <a:pt x="2619" y="334"/>
                    <a:pt x="5429" y="334"/>
                  </a:cubicBezTo>
                  <a:close/>
                  <a:moveTo>
                    <a:pt x="5429" y="1"/>
                  </a:moveTo>
                  <a:cubicBezTo>
                    <a:pt x="3989" y="1"/>
                    <a:pt x="2619" y="560"/>
                    <a:pt x="1584" y="1584"/>
                  </a:cubicBezTo>
                  <a:cubicBezTo>
                    <a:pt x="560" y="2620"/>
                    <a:pt x="0" y="3989"/>
                    <a:pt x="0" y="5430"/>
                  </a:cubicBezTo>
                  <a:cubicBezTo>
                    <a:pt x="0" y="6871"/>
                    <a:pt x="560" y="8240"/>
                    <a:pt x="1584" y="9264"/>
                  </a:cubicBezTo>
                  <a:cubicBezTo>
                    <a:pt x="2619" y="10300"/>
                    <a:pt x="3989" y="10859"/>
                    <a:pt x="5429" y="10859"/>
                  </a:cubicBezTo>
                  <a:cubicBezTo>
                    <a:pt x="6870" y="10859"/>
                    <a:pt x="8239" y="10300"/>
                    <a:pt x="9263" y="9264"/>
                  </a:cubicBezTo>
                  <a:cubicBezTo>
                    <a:pt x="10299" y="8240"/>
                    <a:pt x="10859" y="6871"/>
                    <a:pt x="10859" y="5430"/>
                  </a:cubicBezTo>
                  <a:cubicBezTo>
                    <a:pt x="10859" y="3989"/>
                    <a:pt x="10299" y="2620"/>
                    <a:pt x="9263" y="1584"/>
                  </a:cubicBezTo>
                  <a:cubicBezTo>
                    <a:pt x="8239" y="560"/>
                    <a:pt x="6870" y="1"/>
                    <a:pt x="5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248;p87">
              <a:extLst>
                <a:ext uri="{FF2B5EF4-FFF2-40B4-BE49-F238E27FC236}">
                  <a16:creationId xmlns:a16="http://schemas.microsoft.com/office/drawing/2014/main" id="{22F335E0-E16F-1946-8FBE-0EEAEBE90452}"/>
                </a:ext>
              </a:extLst>
            </p:cNvPr>
            <p:cNvSpPr/>
            <p:nvPr/>
          </p:nvSpPr>
          <p:spPr>
            <a:xfrm>
              <a:off x="5590763" y="3890208"/>
              <a:ext cx="262661" cy="200052"/>
            </a:xfrm>
            <a:custGeom>
              <a:avLst/>
              <a:gdLst/>
              <a:ahLst/>
              <a:cxnLst/>
              <a:rect l="l" t="t" r="r" b="b"/>
              <a:pathLst>
                <a:path w="8252" h="6285" extrusionOk="0">
                  <a:moveTo>
                    <a:pt x="4123" y="1"/>
                  </a:moveTo>
                  <a:cubicBezTo>
                    <a:pt x="3010" y="1"/>
                    <a:pt x="1900" y="63"/>
                    <a:pt x="799" y="188"/>
                  </a:cubicBezTo>
                  <a:cubicBezTo>
                    <a:pt x="513" y="224"/>
                    <a:pt x="287" y="450"/>
                    <a:pt x="239" y="712"/>
                  </a:cubicBezTo>
                  <a:cubicBezTo>
                    <a:pt x="1" y="2319"/>
                    <a:pt x="1" y="3963"/>
                    <a:pt x="239" y="5570"/>
                  </a:cubicBezTo>
                  <a:cubicBezTo>
                    <a:pt x="287" y="5844"/>
                    <a:pt x="513" y="6058"/>
                    <a:pt x="799" y="6082"/>
                  </a:cubicBezTo>
                  <a:cubicBezTo>
                    <a:pt x="1894" y="6201"/>
                    <a:pt x="3013" y="6284"/>
                    <a:pt x="4132" y="6284"/>
                  </a:cubicBezTo>
                  <a:cubicBezTo>
                    <a:pt x="4609" y="6284"/>
                    <a:pt x="5085" y="6260"/>
                    <a:pt x="5561" y="6249"/>
                  </a:cubicBezTo>
                  <a:cubicBezTo>
                    <a:pt x="5644" y="6249"/>
                    <a:pt x="5716" y="6177"/>
                    <a:pt x="5716" y="6070"/>
                  </a:cubicBezTo>
                  <a:cubicBezTo>
                    <a:pt x="5716" y="5963"/>
                    <a:pt x="5633" y="5891"/>
                    <a:pt x="5537" y="5891"/>
                  </a:cubicBezTo>
                  <a:cubicBezTo>
                    <a:pt x="5051" y="5914"/>
                    <a:pt x="4564" y="5925"/>
                    <a:pt x="4076" y="5925"/>
                  </a:cubicBezTo>
                  <a:cubicBezTo>
                    <a:pt x="2998" y="5925"/>
                    <a:pt x="1916" y="5868"/>
                    <a:pt x="834" y="5737"/>
                  </a:cubicBezTo>
                  <a:cubicBezTo>
                    <a:pt x="715" y="5725"/>
                    <a:pt x="620" y="5641"/>
                    <a:pt x="596" y="5498"/>
                  </a:cubicBezTo>
                  <a:cubicBezTo>
                    <a:pt x="382" y="3927"/>
                    <a:pt x="382" y="2319"/>
                    <a:pt x="596" y="736"/>
                  </a:cubicBezTo>
                  <a:cubicBezTo>
                    <a:pt x="620" y="617"/>
                    <a:pt x="715" y="522"/>
                    <a:pt x="834" y="498"/>
                  </a:cubicBezTo>
                  <a:cubicBezTo>
                    <a:pt x="1942" y="379"/>
                    <a:pt x="3037" y="319"/>
                    <a:pt x="4144" y="319"/>
                  </a:cubicBezTo>
                  <a:cubicBezTo>
                    <a:pt x="5240" y="319"/>
                    <a:pt x="6347" y="379"/>
                    <a:pt x="7442" y="498"/>
                  </a:cubicBezTo>
                  <a:cubicBezTo>
                    <a:pt x="7561" y="522"/>
                    <a:pt x="7669" y="605"/>
                    <a:pt x="7680" y="736"/>
                  </a:cubicBezTo>
                  <a:cubicBezTo>
                    <a:pt x="7907" y="2319"/>
                    <a:pt x="7907" y="3927"/>
                    <a:pt x="7680" y="5498"/>
                  </a:cubicBezTo>
                  <a:cubicBezTo>
                    <a:pt x="7669" y="5617"/>
                    <a:pt x="7561" y="5725"/>
                    <a:pt x="7442" y="5737"/>
                  </a:cubicBezTo>
                  <a:cubicBezTo>
                    <a:pt x="7085" y="5784"/>
                    <a:pt x="6752" y="5820"/>
                    <a:pt x="6395" y="5844"/>
                  </a:cubicBezTo>
                  <a:cubicBezTo>
                    <a:pt x="6299" y="5844"/>
                    <a:pt x="6228" y="5927"/>
                    <a:pt x="6228" y="6010"/>
                  </a:cubicBezTo>
                  <a:cubicBezTo>
                    <a:pt x="6228" y="6110"/>
                    <a:pt x="6299" y="6178"/>
                    <a:pt x="6386" y="6178"/>
                  </a:cubicBezTo>
                  <a:cubicBezTo>
                    <a:pt x="6393" y="6178"/>
                    <a:pt x="6399" y="6178"/>
                    <a:pt x="6406" y="6177"/>
                  </a:cubicBezTo>
                  <a:cubicBezTo>
                    <a:pt x="6764" y="6141"/>
                    <a:pt x="7121" y="6118"/>
                    <a:pt x="7478" y="6070"/>
                  </a:cubicBezTo>
                  <a:cubicBezTo>
                    <a:pt x="7764" y="6034"/>
                    <a:pt x="7978" y="5820"/>
                    <a:pt x="8026" y="5546"/>
                  </a:cubicBezTo>
                  <a:cubicBezTo>
                    <a:pt x="8252" y="3963"/>
                    <a:pt x="8252" y="2319"/>
                    <a:pt x="8014" y="712"/>
                  </a:cubicBezTo>
                  <a:cubicBezTo>
                    <a:pt x="7966" y="426"/>
                    <a:pt x="7740" y="224"/>
                    <a:pt x="7466" y="188"/>
                  </a:cubicBezTo>
                  <a:cubicBezTo>
                    <a:pt x="6353" y="63"/>
                    <a:pt x="5237" y="1"/>
                    <a:pt x="4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249;p87">
              <a:extLst>
                <a:ext uri="{FF2B5EF4-FFF2-40B4-BE49-F238E27FC236}">
                  <a16:creationId xmlns:a16="http://schemas.microsoft.com/office/drawing/2014/main" id="{0F041B09-832E-5675-160E-28E542FEBDB1}"/>
                </a:ext>
              </a:extLst>
            </p:cNvPr>
            <p:cNvSpPr/>
            <p:nvPr/>
          </p:nvSpPr>
          <p:spPr>
            <a:xfrm>
              <a:off x="5680587" y="3935024"/>
              <a:ext cx="105389" cy="110514"/>
            </a:xfrm>
            <a:custGeom>
              <a:avLst/>
              <a:gdLst/>
              <a:ahLst/>
              <a:cxnLst/>
              <a:rect l="l" t="t" r="r" b="b"/>
              <a:pathLst>
                <a:path w="3311" h="3472" extrusionOk="0">
                  <a:moveTo>
                    <a:pt x="334" y="447"/>
                  </a:moveTo>
                  <a:lnTo>
                    <a:pt x="2763" y="1733"/>
                  </a:lnTo>
                  <a:lnTo>
                    <a:pt x="334" y="3007"/>
                  </a:lnTo>
                  <a:lnTo>
                    <a:pt x="334" y="447"/>
                  </a:lnTo>
                  <a:close/>
                  <a:moveTo>
                    <a:pt x="163" y="1"/>
                  </a:moveTo>
                  <a:cubicBezTo>
                    <a:pt x="135" y="1"/>
                    <a:pt x="108" y="7"/>
                    <a:pt x="84" y="18"/>
                  </a:cubicBezTo>
                  <a:cubicBezTo>
                    <a:pt x="36" y="54"/>
                    <a:pt x="1" y="114"/>
                    <a:pt x="1" y="173"/>
                  </a:cubicBezTo>
                  <a:lnTo>
                    <a:pt x="1" y="3293"/>
                  </a:lnTo>
                  <a:cubicBezTo>
                    <a:pt x="1" y="3352"/>
                    <a:pt x="24" y="3412"/>
                    <a:pt x="84" y="3447"/>
                  </a:cubicBezTo>
                  <a:cubicBezTo>
                    <a:pt x="120" y="3459"/>
                    <a:pt x="144" y="3471"/>
                    <a:pt x="179" y="3471"/>
                  </a:cubicBezTo>
                  <a:cubicBezTo>
                    <a:pt x="203" y="3471"/>
                    <a:pt x="239" y="3471"/>
                    <a:pt x="251" y="3459"/>
                  </a:cubicBezTo>
                  <a:lnTo>
                    <a:pt x="3227" y="1900"/>
                  </a:lnTo>
                  <a:cubicBezTo>
                    <a:pt x="3287" y="1864"/>
                    <a:pt x="3311" y="1804"/>
                    <a:pt x="3311" y="1745"/>
                  </a:cubicBezTo>
                  <a:cubicBezTo>
                    <a:pt x="3311" y="1673"/>
                    <a:pt x="3287" y="1614"/>
                    <a:pt x="3227" y="1578"/>
                  </a:cubicBezTo>
                  <a:lnTo>
                    <a:pt x="251" y="18"/>
                  </a:lnTo>
                  <a:cubicBezTo>
                    <a:pt x="221" y="7"/>
                    <a:pt x="191" y="1"/>
                    <a:pt x="1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1">
            <a:extLst>
              <a:ext uri="{FF2B5EF4-FFF2-40B4-BE49-F238E27FC236}">
                <a16:creationId xmlns:a16="http://schemas.microsoft.com/office/drawing/2014/main" id="{897E92CD-2901-6859-815B-DDCD38B77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691" y="1530112"/>
            <a:ext cx="1926901" cy="246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Google Shape;169;p22">
            <a:extLst>
              <a:ext uri="{FF2B5EF4-FFF2-40B4-BE49-F238E27FC236}">
                <a16:creationId xmlns:a16="http://schemas.microsoft.com/office/drawing/2014/main" id="{F36A6F1A-D3AE-9816-2173-5687E5D5BBF1}"/>
              </a:ext>
            </a:extLst>
          </p:cNvPr>
          <p:cNvSpPr txBox="1">
            <a:spLocks/>
          </p:cNvSpPr>
          <p:nvPr/>
        </p:nvSpPr>
        <p:spPr>
          <a:xfrm>
            <a:off x="1211652" y="4076059"/>
            <a:ext cx="1836348" cy="5693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00000"/>
              </a:lnSpc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SzPts val="900"/>
              <a:buNone/>
            </a:pPr>
            <a:r>
              <a:rPr lang="en-US" sz="1200" dirty="0">
                <a:latin typeface="Raleway Light"/>
                <a:cs typeface="Raleway Light"/>
                <a:sym typeface="Frank Ruhl Libre"/>
              </a:rPr>
              <a:t>Unit #9, 1200 Derry Rd E. Mississauga, ON L5T1B6</a:t>
            </a:r>
          </a:p>
        </p:txBody>
      </p:sp>
      <p:sp>
        <p:nvSpPr>
          <p:cNvPr id="21" name="Google Shape;169;p22">
            <a:extLst>
              <a:ext uri="{FF2B5EF4-FFF2-40B4-BE49-F238E27FC236}">
                <a16:creationId xmlns:a16="http://schemas.microsoft.com/office/drawing/2014/main" id="{80CF18E1-ED34-5187-16D2-0292AA940605}"/>
              </a:ext>
            </a:extLst>
          </p:cNvPr>
          <p:cNvSpPr txBox="1">
            <a:spLocks/>
          </p:cNvSpPr>
          <p:nvPr/>
        </p:nvSpPr>
        <p:spPr>
          <a:xfrm>
            <a:off x="3951606" y="4733209"/>
            <a:ext cx="2126517" cy="4102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buSzPts val="1400"/>
              <a:buFont typeface="Arial" panose="020B0604020202020204" pitchFamily="34" charset="0"/>
              <a:buNone/>
            </a:pPr>
            <a:r>
              <a:rPr lang="en-US" sz="1400" dirty="0">
                <a:latin typeface="Raleway Light"/>
                <a:cs typeface="Raleway Ligh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</a:t>
            </a:r>
            <a:r>
              <a:rPr lang="en-US" sz="1400" dirty="0">
                <a:solidFill>
                  <a:srgbClr val="002060"/>
                </a:solidFill>
                <a:highlight>
                  <a:srgbClr val="FFFFFF"/>
                </a:highlight>
                <a:latin typeface="Frank Ruhl Libre"/>
                <a:cs typeface="Frank Ruhl Libre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1400" dirty="0">
                <a:latin typeface="Raleway Light"/>
                <a:cs typeface="Raleway Ligh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roycelight</a:t>
            </a:r>
            <a:r>
              <a:rPr lang="en-US" sz="1400" dirty="0">
                <a:solidFill>
                  <a:srgbClr val="002060"/>
                </a:solidFill>
                <a:highlight>
                  <a:srgbClr val="FFFFFF"/>
                </a:highlight>
                <a:latin typeface="Frank Ruhl Libre"/>
                <a:cs typeface="Frank Ruhl Libre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400" dirty="0">
                <a:latin typeface="Raleway Light"/>
                <a:cs typeface="Raleway Ligh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</a:t>
            </a:r>
            <a:r>
              <a:rPr lang="en-US" sz="1400" dirty="0">
                <a:solidFill>
                  <a:srgbClr val="002060"/>
                </a:solidFill>
                <a:highlight>
                  <a:srgbClr val="FFFFFF"/>
                </a:highlight>
                <a:latin typeface="Frank Ruhl Libre"/>
                <a:cs typeface="Frank Ruhl Libre"/>
              </a:rPr>
              <a:t>         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297317E-039E-8DEE-DD95-24E5795FA1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863" y="4778091"/>
            <a:ext cx="316795" cy="3167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EC2957-0D49-C232-506A-B938A53AD1A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110" r="9944"/>
          <a:stretch/>
        </p:blipFill>
        <p:spPr>
          <a:xfrm>
            <a:off x="3536863" y="1530112"/>
            <a:ext cx="1926901" cy="24666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F5D37A-D045-F3C0-B3F8-D0BDED13A4E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89" t="3711" r="5496" b="8735"/>
          <a:stretch/>
        </p:blipFill>
        <p:spPr>
          <a:xfrm>
            <a:off x="5861974" y="1530112"/>
            <a:ext cx="1926901" cy="24666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Google Shape;169;p22">
            <a:extLst>
              <a:ext uri="{FF2B5EF4-FFF2-40B4-BE49-F238E27FC236}">
                <a16:creationId xmlns:a16="http://schemas.microsoft.com/office/drawing/2014/main" id="{0CEBDF64-174B-9AD0-9459-27136BCDDAF4}"/>
              </a:ext>
            </a:extLst>
          </p:cNvPr>
          <p:cNvSpPr txBox="1">
            <a:spLocks/>
          </p:cNvSpPr>
          <p:nvPr/>
        </p:nvSpPr>
        <p:spPr>
          <a:xfrm>
            <a:off x="3511541" y="4076060"/>
            <a:ext cx="1926901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0" algn="ctr" defTabSz="685800" eaLnBrk="1" latinLnBrk="0" hangingPunct="1"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SzPts val="9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Raleway Light"/>
                <a:ea typeface="+mn-ea"/>
                <a:cs typeface="Raleway Light"/>
              </a:defRPr>
            </a:lvl1pPr>
            <a:lvl2pPr marL="5143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Frank Ruhl Libre"/>
              </a:rPr>
              <a:t>Unit #9, 31 Progress Ave. </a:t>
            </a:r>
          </a:p>
          <a:p>
            <a:r>
              <a:rPr lang="en-US" dirty="0">
                <a:sym typeface="Frank Ruhl Libre"/>
              </a:rPr>
              <a:t>Scarborough, ON </a:t>
            </a:r>
          </a:p>
          <a:p>
            <a:r>
              <a:rPr lang="en-US" dirty="0">
                <a:sym typeface="Frank Ruhl Libre"/>
              </a:rPr>
              <a:t>M1P4S6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5C2C40F-36F4-DDCF-A122-F9D3A1A5DEE5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70709" y="275861"/>
            <a:ext cx="831491" cy="831491"/>
          </a:xfrm>
          <a:prstGeom prst="rect">
            <a:avLst/>
          </a:prstGeom>
        </p:spPr>
      </p:pic>
      <p:sp>
        <p:nvSpPr>
          <p:cNvPr id="27" name="Google Shape;169;p22">
            <a:extLst>
              <a:ext uri="{FF2B5EF4-FFF2-40B4-BE49-F238E27FC236}">
                <a16:creationId xmlns:a16="http://schemas.microsoft.com/office/drawing/2014/main" id="{880D33F0-519E-3BB2-D25D-5CA0FB938EBE}"/>
              </a:ext>
            </a:extLst>
          </p:cNvPr>
          <p:cNvSpPr txBox="1">
            <a:spLocks/>
          </p:cNvSpPr>
          <p:nvPr/>
        </p:nvSpPr>
        <p:spPr>
          <a:xfrm>
            <a:off x="1032410" y="4677120"/>
            <a:ext cx="1620105" cy="4102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0" algn="ctr" defTabSz="685800" eaLnBrk="1" latinLnBrk="0" hangingPunct="1"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SzPts val="9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Raleway Light"/>
                <a:ea typeface="+mn-ea"/>
                <a:cs typeface="Raleway Light"/>
              </a:defRPr>
            </a:lvl1pPr>
            <a:lvl2pPr marL="5143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ym typeface="IBM Plex Sans Condensed"/>
              </a:rPr>
              <a:t>        </a:t>
            </a:r>
            <a:r>
              <a:rPr lang="en-US" dirty="0"/>
              <a:t>647 927 6923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1296342-1DD8-A871-AE58-67611801A1C0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691" y="4751336"/>
            <a:ext cx="316795" cy="316795"/>
          </a:xfrm>
          <a:prstGeom prst="rect">
            <a:avLst/>
          </a:prstGeom>
        </p:spPr>
      </p:pic>
      <p:sp>
        <p:nvSpPr>
          <p:cNvPr id="29" name="Google Shape;169;p22">
            <a:hlinkClick r:id="rId18"/>
            <a:extLst>
              <a:ext uri="{FF2B5EF4-FFF2-40B4-BE49-F238E27FC236}">
                <a16:creationId xmlns:a16="http://schemas.microsoft.com/office/drawing/2014/main" id="{5F024494-E1EC-F53E-DB2D-427489F336F6}"/>
              </a:ext>
            </a:extLst>
          </p:cNvPr>
          <p:cNvSpPr txBox="1">
            <a:spLocks/>
          </p:cNvSpPr>
          <p:nvPr/>
        </p:nvSpPr>
        <p:spPr>
          <a:xfrm>
            <a:off x="3705503" y="1065306"/>
            <a:ext cx="1758262" cy="4102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buSzPts val="1400"/>
              <a:buFont typeface="Arial" panose="020B0604020202020204" pitchFamily="34" charset="0"/>
              <a:buNone/>
            </a:pPr>
            <a:r>
              <a:rPr lang="en-US" sz="1400" dirty="0" err="1">
                <a:latin typeface="Raleway Light"/>
                <a:cs typeface="Raleway Light"/>
              </a:rPr>
              <a:t>www.roycelight.com</a:t>
            </a:r>
            <a:endParaRPr lang="en-US" sz="1400" dirty="0">
              <a:latin typeface="Raleway Light"/>
              <a:cs typeface="Raleway Ligh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3EB1531-7882-FE02-6515-D33AC117C4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33698" y="1958501"/>
            <a:ext cx="1430835" cy="2954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B8A16FD-AA2E-F72E-EDE3-BA59665FF121}"/>
              </a:ext>
            </a:extLst>
          </p:cNvPr>
          <p:cNvSpPr/>
          <p:nvPr/>
        </p:nvSpPr>
        <p:spPr>
          <a:xfrm>
            <a:off x="5870441" y="2531202"/>
            <a:ext cx="1416854" cy="1236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bg1">
                <a:lumMod val="9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34EE38-B2C0-BD4C-7CBD-08A5E8BE48F1}"/>
              </a:ext>
            </a:extLst>
          </p:cNvPr>
          <p:cNvSpPr txBox="1"/>
          <p:nvPr/>
        </p:nvSpPr>
        <p:spPr>
          <a:xfrm>
            <a:off x="6081075" y="2486669"/>
            <a:ext cx="11010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ROYCE</a:t>
            </a:r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Lighting</a:t>
            </a:r>
          </a:p>
        </p:txBody>
      </p:sp>
      <p:sp>
        <p:nvSpPr>
          <p:cNvPr id="33" name="Google Shape;169;p22">
            <a:extLst>
              <a:ext uri="{FF2B5EF4-FFF2-40B4-BE49-F238E27FC236}">
                <a16:creationId xmlns:a16="http://schemas.microsoft.com/office/drawing/2014/main" id="{7B27F644-EA36-59F4-4AD8-F6C36148B6C8}"/>
              </a:ext>
            </a:extLst>
          </p:cNvPr>
          <p:cNvSpPr txBox="1">
            <a:spLocks/>
          </p:cNvSpPr>
          <p:nvPr/>
        </p:nvSpPr>
        <p:spPr>
          <a:xfrm>
            <a:off x="5807517" y="4076060"/>
            <a:ext cx="1926901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71450" indent="0" algn="ctr" defTabSz="685800" eaLnBrk="1" latinLnBrk="0" hangingPunct="1"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SzPts val="9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Raleway Light"/>
                <a:ea typeface="+mn-ea"/>
                <a:cs typeface="Raleway Light"/>
              </a:defRPr>
            </a:lvl1pPr>
            <a:lvl2pPr marL="5143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Frank Ruhl Libre"/>
              </a:rPr>
              <a:t>Unit #11, 201 </a:t>
            </a:r>
            <a:r>
              <a:rPr lang="en-US" dirty="0" err="1">
                <a:sym typeface="Frank Ruhl Libre"/>
              </a:rPr>
              <a:t>Milway</a:t>
            </a:r>
            <a:r>
              <a:rPr lang="en-US" dirty="0">
                <a:sym typeface="Frank Ruhl Libre"/>
              </a:rPr>
              <a:t> Ave. </a:t>
            </a:r>
          </a:p>
          <a:p>
            <a:r>
              <a:rPr lang="en-US" dirty="0">
                <a:sym typeface="Frank Ruhl Libre"/>
              </a:rPr>
              <a:t>Vaughan, ON </a:t>
            </a:r>
          </a:p>
          <a:p>
            <a:r>
              <a:rPr lang="en-US" dirty="0">
                <a:sym typeface="Frank Ruhl Libre"/>
              </a:rPr>
              <a:t>L4K5K8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BB65CF-50AA-F01E-9D23-D84C1844BCB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24309" y="3328395"/>
            <a:ext cx="1079655" cy="6477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6194641"/>
      </p:ext>
    </p:extLst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288</Words>
  <Application>Microsoft Macintosh PowerPoint</Application>
  <PresentationFormat>On-screen Show (16:9)</PresentationFormat>
  <Paragraphs>42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Raleway SemiBold</vt:lpstr>
      <vt:lpstr>Times New Roman</vt:lpstr>
      <vt:lpstr>Abel</vt:lpstr>
      <vt:lpstr>Edwardian Script ITC</vt:lpstr>
      <vt:lpstr>Frank Ruhl Libre</vt:lpstr>
      <vt:lpstr>Calibri</vt:lpstr>
      <vt:lpstr>Raleway Light</vt:lpstr>
      <vt:lpstr>Raleway</vt:lpstr>
      <vt:lpstr>Walbaum Display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Royce Lighting</cp:lastModifiedBy>
  <cp:revision>3</cp:revision>
  <dcterms:modified xsi:type="dcterms:W3CDTF">2023-04-27T21:23:55Z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233ea66-a826-4732-bf2a-08ad3a645068_Enabled">
    <vt:lpwstr>true</vt:lpwstr>
  </property>
  <property fmtid="{D5CDD505-2E9C-101B-9397-08002B2CF9AE}" pid="3" name="MSIP_Label_4233ea66-a826-4732-bf2a-08ad3a645068_SetDate">
    <vt:lpwstr>2023-04-05T00:47:57Z</vt:lpwstr>
  </property>
  <property fmtid="{D5CDD505-2E9C-101B-9397-08002B2CF9AE}" pid="4" name="MSIP_Label_4233ea66-a826-4732-bf2a-08ad3a645068_Method">
    <vt:lpwstr>Standard</vt:lpwstr>
  </property>
  <property fmtid="{D5CDD505-2E9C-101B-9397-08002B2CF9AE}" pid="5" name="MSIP_Label_4233ea66-a826-4732-bf2a-08ad3a645068_Name">
    <vt:lpwstr>General</vt:lpwstr>
  </property>
  <property fmtid="{D5CDD505-2E9C-101B-9397-08002B2CF9AE}" pid="6" name="MSIP_Label_4233ea66-a826-4732-bf2a-08ad3a645068_SiteId">
    <vt:lpwstr>04ec3963-dddc-45fb-afb7-85fa38e19b99</vt:lpwstr>
  </property>
  <property fmtid="{D5CDD505-2E9C-101B-9397-08002B2CF9AE}" pid="7" name="MSIP_Label_4233ea66-a826-4732-bf2a-08ad3a645068_ActionId">
    <vt:lpwstr>e3ebb928-c9ab-46cb-9d82-86d693cd9bfb</vt:lpwstr>
  </property>
  <property fmtid="{D5CDD505-2E9C-101B-9397-08002B2CF9AE}" pid="8" name="MSIP_Label_4233ea66-a826-4732-bf2a-08ad3a645068_ContentBits">
    <vt:lpwstr>0</vt:lpwstr>
  </property>
</Properties>
</file>